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10"/>
  </p:notesMasterIdLst>
  <p:handoutMasterIdLst>
    <p:handoutMasterId r:id="rId11"/>
  </p:handoutMasterIdLst>
  <p:sldIdLst>
    <p:sldId id="261" r:id="rId5"/>
    <p:sldId id="262" r:id="rId6"/>
    <p:sldId id="267" r:id="rId7"/>
    <p:sldId id="265" r:id="rId8"/>
    <p:sldId id="266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D7"/>
    <a:srgbClr val="D5D5D5"/>
    <a:srgbClr val="007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3852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B159839C-F7BD-49E5-938D-E50928D2374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F885DEB2-3D58-4F27-9E46-BEA0BFDEC6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CA1FE6-24EA-4C8A-B1EB-7DA020B7423E}" type="datetime1">
              <a:rPr lang="it-IT" smtClean="0"/>
              <a:t>18/10/2020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7781359-F892-40DA-8D43-1D8743C32F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83BF0346-7CA4-43F8-84F2-89B4BC27EF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8E6842-82CC-4783-88C6-53287C37A5E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576187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jpg>
</file>

<file path=ppt/media/image10.jpg>
</file>

<file path=ppt/media/image11.jpg>
</file>

<file path=ppt/media/image2.jp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922181F-7101-4AB5-B761-68836BBA02B5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275CD8D-B1D9-4658-A4F0-38CA8D83ED5D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72591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45896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2038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275CD8D-B1D9-4658-A4F0-38CA8D83ED5D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95464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4828ECE-4C6E-4A34-B925-04A2B45259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B3F7B48-772D-425F-ACA0-3872E6F5A0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0E78E19-4A64-4645-84F7-578AD5A52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3FBDE1C-3E23-4D72-9753-B4EF5FB360A1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45B238D-44E8-453D-9A5F-0F6B37DEB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21C1612-7FC1-49D5-95C2-70674B3C6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592280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EF49947-4CE5-4E81-8BA2-2B931C4E2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37BA39C-00D3-497D-9D11-273D16C3C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5CC65B-279C-4399-B178-0720EDA43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1D181C1-3482-4CDD-BE88-72197856663F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AC6C224-E053-46C7-B489-50348BC54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C9F7860-5EEE-43A9-A1AC-716793B3B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1670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2C8E78C-4F11-4547-A1C1-BBD14EA924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D43648C-1BCC-4405-AC39-477C0C7B7B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99611EF-229F-4BC6-9F1F-03CAA98D3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F347B6D-5694-4FFD-B935-9D95339993FA}" type="datetime1">
              <a:rPr lang="it-IT" noProof="0" smtClean="0"/>
              <a:t>18/10/2020</a:t>
            </a:fld>
            <a:endParaRPr lang="it-IT" noProof="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815D775-2C01-4B0D-AF19-B02158CE3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0F003EE-9501-4988-AA54-736923D14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31986314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62A0D30-41A4-4859-8838-3BAD164BF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91D05ED-706F-45A1-B210-AAD2310CFD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21E5A57-78B4-413C-9F50-FC036FBB6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B3C8DFC-C36E-4EBB-ACA5-2B2AAF43B01E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E27070C-3034-40D8-9B4A-B550C23695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50B9FE1-8065-40DA-99E6-89C118D11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7131514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254B46F-8C9E-4FE6-B54A-0539DDCC4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8ECB6D5-2543-4E6C-8E64-A8A1DF0F2E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6D478C-AF07-43EE-8289-7D951AB3C9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4BFBC21F-3A72-41B6-9FD8-FE4121271697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1B6FCFB-EA52-41A9-AFFE-D9F5F4EA7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40A8A16-19D5-4A0F-9EBA-1B0B86058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806367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0A4CB9-E8F6-4073-9E62-A72FFBBDBB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6AC6D1B-E76E-48C1-AF6D-983B981D2A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38F3D43-3407-41EE-AD34-17E605DC2D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19D39F7-DD0D-416B-9FCE-D2B5E6770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24C39564-CB3F-41F9-BFFC-657697494CDD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4A030D22-2212-4118-91C7-3B858B150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8FE8A70-EFF9-425D-97A2-26B43C227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582400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E72DAED-AD3A-49D3-A0FF-2D78E81E21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AB59CD2-3E1D-4CAD-936E-AA9CE1A94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18E6D7F-6D5D-457C-9B83-7A2901F4F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B8527C30-1B0D-46A4-9A94-F675597E9B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4966073-D184-4690-A617-5E8318C584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FF98C1A-E44F-4248-9336-9FD4237201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FFF9050-B9DC-4CFD-AC22-5207D288D62D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4712D20-BA44-4C3F-A118-43D9E8537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AF141E6-85A7-4EAC-B41F-DD0582CA9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189581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B865FD-B1C2-433C-97C3-272EDED9D8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62CFB9A0-7848-490C-928C-70BA9D514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586EFB9-AA69-4A1B-B50A-58CDBA1E1577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050D76-5181-41F9-AA60-203BFEC2D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ACE326C-22A3-47C0-995D-FD14F81CD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6710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8F0C3D1-A513-40FE-9FAB-41701302C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CF347B6D-5694-4FFD-B935-9D95339993FA}" type="datetime1">
              <a:rPr lang="it-IT" noProof="0" smtClean="0"/>
              <a:t>18/10/2020</a:t>
            </a:fld>
            <a:endParaRPr lang="it-IT" noProof="0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67F1C9FD-224F-4E70-A207-CB8755293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1A76AB8-D16F-4332-A6AB-E464B5FEC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21756089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3A5107A-DA9B-4E12-880D-7E4435567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EA10632-54C0-43B6-930D-046C4583E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18AA4E2-DEF9-4835-B5C4-552A6D3011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25824AE-BBD9-487A-9EE0-02C3FADFC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ADA8EA9-A1B1-41D6-8354-C54A3DEE51FB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8EC782A-9572-4E8C-BC67-0CF702FEF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108CAE2-F123-4182-B41C-2748BC7B9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591058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25E0303-51BD-4342-822E-B8C424B29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71EA6EB3-38CE-472D-A113-050758139C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4BEE704-A60F-4519-92B2-5B44C14E0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FD3D81D-68F6-4279-A3BB-4E66F5031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619B972-50DF-4E87-B167-DF1BED440C81}" type="datetime1">
              <a:rPr lang="it-IT" noProof="0" smtClean="0"/>
              <a:t>18/10/2020</a:t>
            </a:fld>
            <a:endParaRPr lang="it-IT" noProof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596FB15-F390-4C62-9717-070FA0D76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it-IT" noProof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9135408-6BE7-4699-B8B6-0D667D9D1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6D22F896-40B5-4ADD-8801-0D06FADFA09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718905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5FC2611-6C9D-4002-B16D-0418F38BB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88A925A-9680-4414-A2D0-F1D650C1F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5770ED-F02B-43C9-BF04-45B97E974F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CF347B6D-5694-4FFD-B935-9D95339993FA}" type="datetime1">
              <a:rPr lang="it-IT" noProof="0" smtClean="0"/>
              <a:t>18/10/2020</a:t>
            </a:fld>
            <a:endParaRPr lang="it-IT" noProof="0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4CDA5A3-AAC3-4AC2-9A62-973EC77DFA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991B50C-CDBB-44B6-9F76-EC3837B8F4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6D22F896-40B5-4ADD-8801-0D06FADFA095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504781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10" Type="http://schemas.microsoft.com/office/2007/relationships/hdphoto" Target="../media/hdphoto2.wdp"/><Relationship Id="rId4" Type="http://schemas.openxmlformats.org/officeDocument/2006/relationships/image" Target="../media/image5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46CD042-9298-44A7-BCBE-3C270824A5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137"/>
          <a:stretch/>
        </p:blipFill>
        <p:spPr>
          <a:xfrm>
            <a:off x="1396866" y="0"/>
            <a:ext cx="10795134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rtlCol="0" anchor="b">
            <a:normAutofit/>
          </a:bodyPr>
          <a:lstStyle/>
          <a:p>
            <a:pPr algn="l" rtl="0"/>
            <a:r>
              <a:rPr lang="it-IT" sz="4800"/>
              <a:t>CLOUD COMPUTING</a:t>
            </a:r>
            <a:endParaRPr lang="it-IT" sz="4800" dirty="0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5278386" cy="1208141"/>
          </a:xfrm>
        </p:spPr>
        <p:txBody>
          <a:bodyPr rtlCol="0">
            <a:normAutofit/>
          </a:bodyPr>
          <a:lstStyle/>
          <a:p>
            <a:pPr algn="l" rtl="0"/>
            <a:r>
              <a:rPr lang="it-IT" sz="2000" b="1"/>
              <a:t>Gruppo</a:t>
            </a:r>
            <a:r>
              <a:rPr lang="it-IT" sz="2000"/>
              <a:t>: x</a:t>
            </a:r>
          </a:p>
          <a:p>
            <a:pPr algn="l" rtl="0"/>
            <a:r>
              <a:rPr lang="it-IT" sz="2000" b="1"/>
              <a:t>Partecipanti</a:t>
            </a:r>
            <a:r>
              <a:rPr lang="it-IT" sz="2000"/>
              <a:t>: Mario Santoro, Raffaele Marino</a:t>
            </a:r>
            <a:endParaRPr lang="it-IT" sz="2000" dirty="0"/>
          </a:p>
        </p:txBody>
      </p:sp>
      <p:sp>
        <p:nvSpPr>
          <p:cNvPr id="19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25">
            <a:extLst>
              <a:ext uri="{FF2B5EF4-FFF2-40B4-BE49-F238E27FC236}">
                <a16:creationId xmlns:a16="http://schemas.microsoft.com/office/drawing/2014/main" id="{560AFAAC-EA6C-45A9-9E03-C9C9F0193B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persona, donna, tenendo, cibo&#10;&#10;Descrizione generata automaticamente">
            <a:extLst>
              <a:ext uri="{FF2B5EF4-FFF2-40B4-BE49-F238E27FC236}">
                <a16:creationId xmlns:a16="http://schemas.microsoft.com/office/drawing/2014/main" id="{4EF28F53-A05B-41D6-AFCF-2A19770D8A8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430" r="14429" b="-1"/>
          <a:stretch/>
        </p:blipFill>
        <p:spPr>
          <a:xfrm>
            <a:off x="4883022" y="10"/>
            <a:ext cx="7308978" cy="6857990"/>
          </a:xfrm>
          <a:custGeom>
            <a:avLst/>
            <a:gdLst/>
            <a:ahLst/>
            <a:cxnLst/>
            <a:rect l="l" t="t" r="r" b="b"/>
            <a:pathLst>
              <a:path w="7308978" h="6858000">
                <a:moveTo>
                  <a:pt x="0" y="0"/>
                </a:moveTo>
                <a:lnTo>
                  <a:pt x="7308978" y="0"/>
                </a:lnTo>
                <a:lnTo>
                  <a:pt x="7308978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8" y="4741056"/>
                  <a:pt x="1212978" y="3429000"/>
                </a:cubicBezTo>
                <a:cubicBezTo>
                  <a:pt x="1212978" y="2116944"/>
                  <a:pt x="773509" y="929100"/>
                  <a:pt x="62983" y="69271"/>
                </a:cubicBezTo>
                <a:close/>
              </a:path>
            </a:pathLst>
          </a:custGeom>
        </p:spPr>
      </p:pic>
      <p:sp useBgFill="1">
        <p:nvSpPr>
          <p:cNvPr id="40" name="Freeform: Shape 27">
            <a:extLst>
              <a:ext uri="{FF2B5EF4-FFF2-40B4-BE49-F238E27FC236}">
                <a16:creationId xmlns:a16="http://schemas.microsoft.com/office/drawing/2014/main" id="{83549E37-C86B-4401-90BD-D8BF83859F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1" cy="6858000"/>
          </a:xfrm>
          <a:custGeom>
            <a:avLst/>
            <a:gdLst>
              <a:gd name="connsiteX0" fmla="*/ 0 w 6096001"/>
              <a:gd name="connsiteY0" fmla="*/ 0 h 6858000"/>
              <a:gd name="connsiteX1" fmla="*/ 4883023 w 6096001"/>
              <a:gd name="connsiteY1" fmla="*/ 0 h 6858000"/>
              <a:gd name="connsiteX2" fmla="*/ 4946006 w 6096001"/>
              <a:gd name="connsiteY2" fmla="*/ 69271 h 6858000"/>
              <a:gd name="connsiteX3" fmla="*/ 6096001 w 6096001"/>
              <a:gd name="connsiteY3" fmla="*/ 3429000 h 6858000"/>
              <a:gd name="connsiteX4" fmla="*/ 4946006 w 6096001"/>
              <a:gd name="connsiteY4" fmla="*/ 6788730 h 6858000"/>
              <a:gd name="connsiteX5" fmla="*/ 4883023 w 6096001"/>
              <a:gd name="connsiteY5" fmla="*/ 6858000 h 6858000"/>
              <a:gd name="connsiteX6" fmla="*/ 0 w 609600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1" h="6858000">
                <a:moveTo>
                  <a:pt x="0" y="0"/>
                </a:moveTo>
                <a:lnTo>
                  <a:pt x="4883023" y="0"/>
                </a:lnTo>
                <a:lnTo>
                  <a:pt x="4946006" y="69271"/>
                </a:lnTo>
                <a:cubicBezTo>
                  <a:pt x="5656532" y="929100"/>
                  <a:pt x="6096001" y="2116944"/>
                  <a:pt x="6096001" y="3429000"/>
                </a:cubicBezTo>
                <a:cubicBezTo>
                  <a:pt x="6096001" y="4741056"/>
                  <a:pt x="5656532" y="5928900"/>
                  <a:pt x="4946006" y="6788730"/>
                </a:cubicBezTo>
                <a:lnTo>
                  <a:pt x="4883023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30" name="Freeform: Shape 29">
            <a:extLst>
              <a:ext uri="{FF2B5EF4-FFF2-40B4-BE49-F238E27FC236}">
                <a16:creationId xmlns:a16="http://schemas.microsoft.com/office/drawing/2014/main" id="{8A17784E-76D8-4521-A77D-0D2EBB9230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6857" cy="6858000"/>
          </a:xfrm>
          <a:custGeom>
            <a:avLst/>
            <a:gdLst>
              <a:gd name="connsiteX0" fmla="*/ 0 w 6086857"/>
              <a:gd name="connsiteY0" fmla="*/ 0 h 6858000"/>
              <a:gd name="connsiteX1" fmla="*/ 4873879 w 6086857"/>
              <a:gd name="connsiteY1" fmla="*/ 0 h 6858000"/>
              <a:gd name="connsiteX2" fmla="*/ 4936862 w 6086857"/>
              <a:gd name="connsiteY2" fmla="*/ 69271 h 6858000"/>
              <a:gd name="connsiteX3" fmla="*/ 6086857 w 6086857"/>
              <a:gd name="connsiteY3" fmla="*/ 3429000 h 6858000"/>
              <a:gd name="connsiteX4" fmla="*/ 4936862 w 6086857"/>
              <a:gd name="connsiteY4" fmla="*/ 6788730 h 6858000"/>
              <a:gd name="connsiteX5" fmla="*/ 4873879 w 6086857"/>
              <a:gd name="connsiteY5" fmla="*/ 6858000 h 6858000"/>
              <a:gd name="connsiteX6" fmla="*/ 0 w 608685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6857" h="6858000">
                <a:moveTo>
                  <a:pt x="0" y="0"/>
                </a:moveTo>
                <a:lnTo>
                  <a:pt x="4873879" y="0"/>
                </a:lnTo>
                <a:lnTo>
                  <a:pt x="4936862" y="69271"/>
                </a:lnTo>
                <a:cubicBezTo>
                  <a:pt x="5647388" y="929100"/>
                  <a:pt x="6086857" y="2116944"/>
                  <a:pt x="6086857" y="3429000"/>
                </a:cubicBezTo>
                <a:cubicBezTo>
                  <a:pt x="6086857" y="4741056"/>
                  <a:pt x="5647388" y="5928900"/>
                  <a:pt x="4936862" y="6788730"/>
                </a:cubicBezTo>
                <a:lnTo>
                  <a:pt x="487387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904" y="856488"/>
            <a:ext cx="4992624" cy="1243584"/>
          </a:xfrm>
        </p:spPr>
        <p:txBody>
          <a:bodyPr rtlCol="0" anchor="ctr">
            <a:normAutofit/>
          </a:bodyPr>
          <a:lstStyle/>
          <a:p>
            <a:pPr rtl="0"/>
            <a:r>
              <a:rPr lang="it-IT" sz="3400" b="1" dirty="0"/>
              <a:t>Descrizione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0036C6B-F09C-4EAB-AE02-8D056EE748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24325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C8D5885-2804-4D3C-BE31-902E4D327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769" y="2195336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4904" y="2522949"/>
            <a:ext cx="5065776" cy="3402363"/>
          </a:xfrm>
        </p:spPr>
        <p:txBody>
          <a:bodyPr rtlCol="0" anchor="t">
            <a:normAutofit/>
          </a:bodyPr>
          <a:lstStyle/>
          <a:p>
            <a:pPr rtl="0"/>
            <a:r>
              <a:rPr lang="it-IT" sz="2000" dirty="0"/>
              <a:t>Il servizio che si vuole implementare prevede l’accesso ad un app Android tramite riconoscimento facciale, scattando una foto in tempo reale.</a:t>
            </a:r>
          </a:p>
          <a:p>
            <a:pPr rtl="0"/>
            <a:r>
              <a:rPr lang="it-IT" sz="2000" dirty="0"/>
              <a:t>Una volta effettuato l’accesso, il sistema in base all’emozione percepita dall’immagine darà il benvenuto all’utente.</a:t>
            </a:r>
          </a:p>
          <a:p>
            <a:r>
              <a:rPr lang="it-IT" sz="2000" dirty="0"/>
              <a:t>Il servizio in sé consisterà nel poter estrarre testo da immagini, che verranno convertite in note testuali dal sistema.</a:t>
            </a:r>
          </a:p>
        </p:txBody>
      </p:sp>
    </p:spTree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7E1FF21-0EC0-4832-9524-9EED6EEEB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271" y="376363"/>
            <a:ext cx="9905998" cy="1478570"/>
          </a:xfrm>
        </p:spPr>
        <p:txBody>
          <a:bodyPr>
            <a:normAutofit/>
          </a:bodyPr>
          <a:lstStyle/>
          <a:p>
            <a:r>
              <a:rPr lang="it-IT" sz="3400" b="1" dirty="0"/>
              <a:t>Architettura</a:t>
            </a:r>
          </a:p>
        </p:txBody>
      </p:sp>
      <p:sp>
        <p:nvSpPr>
          <p:cNvPr id="19" name="Rettangolo 18">
            <a:extLst>
              <a:ext uri="{FF2B5EF4-FFF2-40B4-BE49-F238E27FC236}">
                <a16:creationId xmlns:a16="http://schemas.microsoft.com/office/drawing/2014/main" id="{EC2DFA4E-CEA7-4D9B-B44F-27B1DE28D2C4}"/>
              </a:ext>
            </a:extLst>
          </p:cNvPr>
          <p:cNvSpPr/>
          <p:nvPr/>
        </p:nvSpPr>
        <p:spPr>
          <a:xfrm rot="16200000">
            <a:off x="-284831" y="1048435"/>
            <a:ext cx="704088" cy="13442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5" name="Immagine 14">
            <a:extLst>
              <a:ext uri="{FF2B5EF4-FFF2-40B4-BE49-F238E27FC236}">
                <a16:creationId xmlns:a16="http://schemas.microsoft.com/office/drawing/2014/main" id="{2FB9BF3D-6E2B-4C61-A3AE-5F2C79523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355" y="2912375"/>
            <a:ext cx="1542904" cy="1234323"/>
          </a:xfrm>
          <a:prstGeom prst="rect">
            <a:avLst/>
          </a:prstGeom>
        </p:spPr>
      </p:pic>
      <p:pic>
        <p:nvPicPr>
          <p:cNvPr id="17" name="Immagine 16">
            <a:extLst>
              <a:ext uri="{FF2B5EF4-FFF2-40B4-BE49-F238E27FC236}">
                <a16:creationId xmlns:a16="http://schemas.microsoft.com/office/drawing/2014/main" id="{A70AB9F5-CE34-47F9-B613-FF79B1CF52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78" t="19098" r="26000" b="536"/>
          <a:stretch/>
        </p:blipFill>
        <p:spPr>
          <a:xfrm>
            <a:off x="9222976" y="4048035"/>
            <a:ext cx="2114888" cy="1780790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E6D9F845-6CC7-4254-9C99-ADC9C0EB6E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0619" b="79897" l="2595" r="28545">
                        <a14:foregroundMark x1="13716" y1="41409" x2="15014" y2="44158"/>
                        <a14:foregroundMark x1="9731" y1="22337" x2="9731" y2="22337"/>
                        <a14:foregroundMark x1="13716" y1="23368" x2="18443" y2="20790"/>
                        <a14:foregroundMark x1="10565" y1="71134" x2="1019" y2="71478"/>
                        <a14:foregroundMark x1="1019" y1="71478" x2="14180" y2="68385"/>
                        <a14:foregroundMark x1="14180" y1="68385" x2="7878" y2="81271"/>
                        <a14:foregroundMark x1="7878" y1="81271" x2="18350" y2="75086"/>
                        <a14:foregroundMark x1="18350" y1="75086" x2="5283" y2="74399"/>
                        <a14:foregroundMark x1="5283" y1="74399" x2="27711" y2="74227"/>
                        <a14:foregroundMark x1="27711" y1="74227" x2="28545" y2="74227"/>
                        <a14:foregroundMark x1="23170" y1="76632" x2="12790" y2="74227"/>
                        <a14:foregroundMark x1="14643" y1="69072" x2="16311" y2="69072"/>
                        <a14:foregroundMark x1="17516" y1="69072" x2="17516" y2="69072"/>
                        <a14:foregroundMark x1="18072" y1="69072" x2="18072" y2="69072"/>
                        <a14:foregroundMark x1="18443" y1="68729" x2="18443" y2="68729"/>
                        <a14:foregroundMark x1="18814" y1="68041" x2="18814" y2="68041"/>
                        <a14:foregroundMark x1="11121" y1="78351" x2="11121" y2="78351"/>
                        <a14:foregroundMark x1="6024" y1="78351" x2="6024" y2="78351"/>
                        <a14:foregroundMark x1="3707" y1="78522" x2="3707" y2="78522"/>
                        <a14:foregroundMark x1="2595" y1="78522" x2="2595" y2="78522"/>
                        <a14:foregroundMark x1="7322" y1="78351" x2="7322" y2="78351"/>
                        <a14:foregroundMark x1="14272" y1="77320" x2="14272" y2="77320"/>
                        <a14:foregroundMark x1="14272" y1="79897" x2="14272" y2="79897"/>
                        <a14:foregroundMark x1="23355" y1="78007" x2="23355" y2="78007"/>
                        <a14:foregroundMark x1="24838" y1="78007" x2="24838" y2="78007"/>
                        <a14:foregroundMark x1="24838" y1="76976" x2="24838" y2="76976"/>
                        <a14:foregroundMark x1="9917" y1="23024" x2="9917" y2="23024"/>
                        <a14:foregroundMark x1="16775" y1="68041" x2="16775" y2="68041"/>
                      </a14:backgroundRemoval>
                    </a14:imgEffect>
                  </a14:imgLayer>
                </a14:imgProps>
              </a:ext>
            </a:extLst>
          </a:blip>
          <a:srcRect t="17515" r="73417" b="17914"/>
          <a:stretch/>
        </p:blipFill>
        <p:spPr>
          <a:xfrm>
            <a:off x="644062" y="4346381"/>
            <a:ext cx="1401015" cy="1835694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ECFB90E8-8A57-41B7-BB9B-54029A2AB07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" r="73723" b="58501"/>
          <a:stretch/>
        </p:blipFill>
        <p:spPr>
          <a:xfrm>
            <a:off x="8198355" y="4965107"/>
            <a:ext cx="1164526" cy="919548"/>
          </a:xfrm>
          <a:prstGeom prst="rect">
            <a:avLst/>
          </a:prstGeom>
        </p:spPr>
      </p:pic>
      <p:pic>
        <p:nvPicPr>
          <p:cNvPr id="23" name="Elemento grafico 22" descr="Smartphone">
            <a:extLst>
              <a:ext uri="{FF2B5EF4-FFF2-40B4-BE49-F238E27FC236}">
                <a16:creationId xmlns:a16="http://schemas.microsoft.com/office/drawing/2014/main" id="{5B875F76-F0FE-49CA-BC7E-DB671DAE2CC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162914" y="1994989"/>
            <a:ext cx="2111829" cy="2111829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FC263739-0B27-41FA-9AB2-6E702CFD4EF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44062" y="2034211"/>
            <a:ext cx="3242915" cy="1358604"/>
          </a:xfrm>
          <a:prstGeom prst="rect">
            <a:avLst/>
          </a:prstGeom>
        </p:spPr>
      </p:pic>
      <p:cxnSp>
        <p:nvCxnSpPr>
          <p:cNvPr id="25" name="Connettore a gomito 24">
            <a:extLst>
              <a:ext uri="{FF2B5EF4-FFF2-40B4-BE49-F238E27FC236}">
                <a16:creationId xmlns:a16="http://schemas.microsoft.com/office/drawing/2014/main" id="{36C54152-C967-44CB-9E94-EFE11FF82793}"/>
              </a:ext>
            </a:extLst>
          </p:cNvPr>
          <p:cNvCxnSpPr/>
          <p:nvPr/>
        </p:nvCxnSpPr>
        <p:spPr>
          <a:xfrm>
            <a:off x="4879469" y="3198232"/>
            <a:ext cx="1915886" cy="447455"/>
          </a:xfrm>
          <a:prstGeom prst="bentConnector3">
            <a:avLst/>
          </a:prstGeom>
          <a:ln w="57150">
            <a:solidFill>
              <a:srgbClr val="0076D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ttore 2 25">
            <a:extLst>
              <a:ext uri="{FF2B5EF4-FFF2-40B4-BE49-F238E27FC236}">
                <a16:creationId xmlns:a16="http://schemas.microsoft.com/office/drawing/2014/main" id="{0662AA6E-D773-4C03-AB55-EC6EDF4B1FB6}"/>
              </a:ext>
            </a:extLst>
          </p:cNvPr>
          <p:cNvCxnSpPr>
            <a:cxnSpLocks/>
          </p:cNvCxnSpPr>
          <p:nvPr/>
        </p:nvCxnSpPr>
        <p:spPr>
          <a:xfrm flipH="1">
            <a:off x="1511672" y="3572093"/>
            <a:ext cx="1986695" cy="797884"/>
          </a:xfrm>
          <a:prstGeom prst="straightConnector1">
            <a:avLst/>
          </a:prstGeom>
          <a:ln w="57150">
            <a:solidFill>
              <a:srgbClr val="0076D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A92AEF7D-7B34-4B6E-AE0A-CA6E872B4876}"/>
              </a:ext>
            </a:extLst>
          </p:cNvPr>
          <p:cNvCxnSpPr>
            <a:cxnSpLocks/>
          </p:cNvCxnSpPr>
          <p:nvPr/>
        </p:nvCxnSpPr>
        <p:spPr>
          <a:xfrm>
            <a:off x="8338259" y="3799002"/>
            <a:ext cx="1215044" cy="347696"/>
          </a:xfrm>
          <a:prstGeom prst="straightConnector1">
            <a:avLst/>
          </a:prstGeom>
          <a:ln w="57150">
            <a:solidFill>
              <a:srgbClr val="0076D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ttore diritto 28">
            <a:extLst>
              <a:ext uri="{FF2B5EF4-FFF2-40B4-BE49-F238E27FC236}">
                <a16:creationId xmlns:a16="http://schemas.microsoft.com/office/drawing/2014/main" id="{D5BE5435-D593-42BA-A668-EFB4D9CFC6C8}"/>
              </a:ext>
            </a:extLst>
          </p:cNvPr>
          <p:cNvCxnSpPr>
            <a:cxnSpLocks/>
          </p:cNvCxnSpPr>
          <p:nvPr/>
        </p:nvCxnSpPr>
        <p:spPr>
          <a:xfrm>
            <a:off x="410271" y="1645922"/>
            <a:ext cx="3682758" cy="0"/>
          </a:xfrm>
          <a:prstGeom prst="line">
            <a:avLst/>
          </a:prstGeom>
          <a:ln w="19050">
            <a:solidFill>
              <a:srgbClr val="D5D5D5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4" name="Immagine 3">
            <a:extLst>
              <a:ext uri="{FF2B5EF4-FFF2-40B4-BE49-F238E27FC236}">
                <a16:creationId xmlns:a16="http://schemas.microsoft.com/office/drawing/2014/main" id="{5B2CD8C6-609F-43AF-BBD1-C7031256CEB3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0078D7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37391" y1="41304" x2="37391" y2="41304"/>
                        <a14:foregroundMark x1="60000" y1="40435" x2="60000" y2="40435"/>
                        <a14:foregroundMark x1="43913" y1="63043" x2="43913" y2="6304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387391" y="4146698"/>
            <a:ext cx="877984" cy="877984"/>
          </a:xfrm>
          <a:prstGeom prst="rect">
            <a:avLst/>
          </a:prstGeom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FC500B03-213B-4AFD-939A-DFA025CD4381}"/>
              </a:ext>
            </a:extLst>
          </p:cNvPr>
          <p:cNvSpPr txBox="1"/>
          <p:nvPr/>
        </p:nvSpPr>
        <p:spPr>
          <a:xfrm>
            <a:off x="8616091" y="4835316"/>
            <a:ext cx="60805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solidFill>
                  <a:srgbClr val="0078D7"/>
                </a:solidFill>
              </a:rPr>
              <a:t>Face</a:t>
            </a:r>
            <a:endParaRPr lang="it-IT" dirty="0">
              <a:solidFill>
                <a:srgbClr val="0078D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179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13" y="3752849"/>
            <a:ext cx="3290887" cy="2452687"/>
          </a:xfrm>
        </p:spPr>
        <p:txBody>
          <a:bodyPr rtlCol="0" anchor="ctr">
            <a:normAutofit/>
          </a:bodyPr>
          <a:lstStyle/>
          <a:p>
            <a:r>
              <a:rPr lang="it-IT" sz="3600" b="1"/>
              <a:t>Uso di Microsoft Azure</a:t>
            </a:r>
          </a:p>
        </p:txBody>
      </p:sp>
      <p:pic>
        <p:nvPicPr>
          <p:cNvPr id="69" name="Immagine 68" descr="Immagine che contiene disegnando&#10;&#10;Descrizione generata automaticamente">
            <a:extLst>
              <a:ext uri="{FF2B5EF4-FFF2-40B4-BE49-F238E27FC236}">
                <a16:creationId xmlns:a16="http://schemas.microsoft.com/office/drawing/2014/main" id="{283CB720-E6B0-4382-BD6C-D1434AECF2A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472" b="26691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23982" y="3752850"/>
            <a:ext cx="7485413" cy="2452687"/>
          </a:xfrm>
        </p:spPr>
        <p:txBody>
          <a:bodyPr rtlCol="0" anchor="ctr">
            <a:normAutofit/>
          </a:bodyPr>
          <a:lstStyle/>
          <a:p>
            <a:r>
              <a:rPr lang="it-IT" sz="1800" b="1" dirty="0"/>
              <a:t>Database SQL</a:t>
            </a:r>
            <a:r>
              <a:rPr lang="it-IT" sz="1800" dirty="0"/>
              <a:t>: per memorizzare in maniera persistente i dati anagrafici e di accesso dell’utente e le note testuali.</a:t>
            </a:r>
          </a:p>
          <a:p>
            <a:r>
              <a:rPr lang="it-IT" sz="1800" b="1" dirty="0"/>
              <a:t>l'API Visione artificiale in Servizi cognitivi di Azure</a:t>
            </a:r>
            <a:r>
              <a:rPr lang="it-IT" sz="1800" dirty="0"/>
              <a:t>:  </a:t>
            </a:r>
          </a:p>
          <a:p>
            <a:pPr lvl="1"/>
            <a:r>
              <a:rPr lang="it-IT" sz="1800" b="1" dirty="0"/>
              <a:t>Face</a:t>
            </a:r>
            <a:r>
              <a:rPr lang="it-IT" sz="1800" dirty="0"/>
              <a:t> - Analizza i visi umani in un'immagine, utilizzato per effettuare il login.</a:t>
            </a:r>
          </a:p>
          <a:p>
            <a:pPr lvl="1"/>
            <a:r>
              <a:rPr lang="it-IT" sz="1800" b="1"/>
              <a:t>Vision: </a:t>
            </a:r>
            <a:r>
              <a:rPr lang="it-IT" sz="1800" b="1" dirty="0"/>
              <a:t>OCR e Lettura </a:t>
            </a:r>
            <a:r>
              <a:rPr lang="it-IT" sz="1800" dirty="0"/>
              <a:t>- estrazione di testo (riconoscimento ottico dei caratteri) per estrarre testo stampato e scritto a mano da immagini e creare le note testuali.</a:t>
            </a:r>
          </a:p>
          <a:p>
            <a:pPr marL="0" indent="0">
              <a:buNone/>
            </a:pP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1848385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10">
            <a:extLst>
              <a:ext uri="{FF2B5EF4-FFF2-40B4-BE49-F238E27FC236}">
                <a16:creationId xmlns:a16="http://schemas.microsoft.com/office/drawing/2014/main" id="{55666830-9A19-4E01-8505-D6C7F9AC5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magine 5" descr="Immagine che contiene orologio, oggetto, interni, donna&#10;&#10;Descrizione generata automaticamente">
            <a:extLst>
              <a:ext uri="{FF2B5EF4-FFF2-40B4-BE49-F238E27FC236}">
                <a16:creationId xmlns:a16="http://schemas.microsoft.com/office/drawing/2014/main" id="{1D5255D9-D40D-403E-8562-4C41C9E4A3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338" r="-1" b="-1"/>
          <a:stretch/>
        </p:blipFill>
        <p:spPr>
          <a:xfrm>
            <a:off x="4110127" y="10"/>
            <a:ext cx="8081873" cy="6857990"/>
          </a:xfrm>
          <a:custGeom>
            <a:avLst/>
            <a:gdLst/>
            <a:ahLst/>
            <a:cxnLst/>
            <a:rect l="l" t="t" r="r" b="b"/>
            <a:pathLst>
              <a:path w="8081873" h="6858000">
                <a:moveTo>
                  <a:pt x="0" y="0"/>
                </a:moveTo>
                <a:lnTo>
                  <a:pt x="8081873" y="0"/>
                </a:lnTo>
                <a:lnTo>
                  <a:pt x="8081873" y="6858000"/>
                </a:lnTo>
                <a:lnTo>
                  <a:pt x="0" y="6858000"/>
                </a:lnTo>
                <a:lnTo>
                  <a:pt x="68897" y="6734633"/>
                </a:lnTo>
                <a:cubicBezTo>
                  <a:pt x="558802" y="5812845"/>
                  <a:pt x="848920" y="4668597"/>
                  <a:pt x="848920" y="3429000"/>
                </a:cubicBezTo>
                <a:cubicBezTo>
                  <a:pt x="848920" y="2189404"/>
                  <a:pt x="558802" y="1045156"/>
                  <a:pt x="68897" y="123368"/>
                </a:cubicBezTo>
                <a:close/>
              </a:path>
            </a:pathLst>
          </a:cu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AE9FC877-7FB6-4D22-9988-35420644E2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5" name="Freeform: Shape 14">
            <a:extLst>
              <a:ext uri="{FF2B5EF4-FFF2-40B4-BE49-F238E27FC236}">
                <a16:creationId xmlns:a16="http://schemas.microsoft.com/office/drawing/2014/main" id="{E41809D1-F12E-46BB-B804-5F209D325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A6BCF94-F108-4D92-8C4F-CD9273947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 err="1"/>
              <a:t>Tempistica</a:t>
            </a:r>
            <a:r>
              <a:rPr lang="en-US" sz="4800" b="1" dirty="0"/>
              <a:t> </a:t>
            </a:r>
            <a:r>
              <a:rPr lang="en-US" sz="4800" b="1" dirty="0" err="1"/>
              <a:t>prevista</a:t>
            </a:r>
            <a:endParaRPr lang="en-US" sz="4800" b="1" dirty="0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/>
              <a:t>Dicembre 2020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1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450936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163</Words>
  <Application>Microsoft Office PowerPoint</Application>
  <PresentationFormat>Widescreen</PresentationFormat>
  <Paragraphs>20</Paragraphs>
  <Slides>5</Slides>
  <Notes>4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di Office</vt:lpstr>
      <vt:lpstr>CLOUD COMPUTING</vt:lpstr>
      <vt:lpstr>Descrizione</vt:lpstr>
      <vt:lpstr>Architettura</vt:lpstr>
      <vt:lpstr>Uso di Microsoft Azure</vt:lpstr>
      <vt:lpstr>Tempistica prevista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CLOUD COMPUTING</dc:title>
  <dc:creator>Mario Santoro</dc:creator>
  <cp:lastModifiedBy>Mario Santoro</cp:lastModifiedBy>
  <cp:revision>7</cp:revision>
  <dcterms:created xsi:type="dcterms:W3CDTF">2020-10-12T12:37:41Z</dcterms:created>
  <dcterms:modified xsi:type="dcterms:W3CDTF">2020-10-18T16:03:28Z</dcterms:modified>
</cp:coreProperties>
</file>

<file path=docProps/thumbnail.jpeg>
</file>